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ccb64c24eb24da2" /><Relationship Type="http://schemas.openxmlformats.org/officeDocument/2006/relationships/extended-properties" Target="/docProps/app.xml" Id="R5469ccc27d0547ff" /><Relationship Type="http://schemas.openxmlformats.org/officeDocument/2006/relationships/officeDocument" Target="/ppt/presentation.xml" Id="Rc1ecf4f650f4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46a8a5ff8475c"/>
  </p:sldMasterIdLst>
  <p:notesMasterIdLst>
    <p:notesMasterId xmlns:r="http://schemas.openxmlformats.org/officeDocument/2006/relationships" r:id="Re91c2898c77441f7"/>
  </p:notesMasterIdLst>
  <p:sldIdLst>
    <p:sldId xmlns:r="http://schemas.openxmlformats.org/officeDocument/2006/relationships" id="256" r:id="R3c81129cce254cfb"/>
    <p:sldId xmlns:r="http://schemas.openxmlformats.org/officeDocument/2006/relationships" id="257" r:id="Rc50051c587df402c"/>
    <p:sldId xmlns:r="http://schemas.openxmlformats.org/officeDocument/2006/relationships" id="258" r:id="R3a7ca4f237e34aa5"/>
    <p:sldId xmlns:r="http://schemas.openxmlformats.org/officeDocument/2006/relationships" id="259" r:id="R542e7491c6c04d69"/>
    <p:sldId xmlns:r="http://schemas.openxmlformats.org/officeDocument/2006/relationships" id="260" r:id="R1520a2a242484fc0"/>
    <p:sldId xmlns:r="http://schemas.openxmlformats.org/officeDocument/2006/relationships" id="261" r:id="R3b1266c4950b42b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11bc82bd1074095" /><Relationship Type="http://schemas.openxmlformats.org/officeDocument/2006/relationships/slideMaster" Target="/ppt/slideMasters/slideMaster1.xml" Id="R0e246a8a5ff8475c" /><Relationship Type="http://schemas.openxmlformats.org/officeDocument/2006/relationships/notesMaster" Target="/ppt/notesMasters/notesMaster1.xml" Id="Re91c2898c77441f7" /><Relationship Type="http://schemas.openxmlformats.org/officeDocument/2006/relationships/presProps" Target="/ppt/presProps.xml" Id="Rdb9d3b12f4a54945" /><Relationship Type="http://schemas.openxmlformats.org/officeDocument/2006/relationships/tableStyles" Target="/ppt/tableStyles.xml" Id="R9d3c14c6c26c4b87" /><Relationship Type="http://schemas.openxmlformats.org/officeDocument/2006/relationships/slide" Target="/ppt/slides/slide1.xml" Id="R3c81129cce254cfb" /><Relationship Type="http://schemas.openxmlformats.org/officeDocument/2006/relationships/slide" Target="/ppt/slides/slide2.xml" Id="Rc50051c587df402c" /><Relationship Type="http://schemas.openxmlformats.org/officeDocument/2006/relationships/slide" Target="/ppt/slides/slide3.xml" Id="R3a7ca4f237e34aa5" /><Relationship Type="http://schemas.openxmlformats.org/officeDocument/2006/relationships/slide" Target="/ppt/slides/slide4.xml" Id="R542e7491c6c04d69" /><Relationship Type="http://schemas.openxmlformats.org/officeDocument/2006/relationships/slide" Target="/ppt/slides/slide5.xml" Id="R1520a2a242484fc0" /><Relationship Type="http://schemas.openxmlformats.org/officeDocument/2006/relationships/slide" Target="/ppt/slides/slide6.xml" Id="R3b1266c4950b42b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66a5b1a28f9426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fcdeae6430b442d" /><Relationship Type="http://schemas.openxmlformats.org/officeDocument/2006/relationships/notesMaster" Target="/ppt/notesMasters/notesMaster1.xml" Id="Rcc62c20777d049b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81e0422e5cc485b" /><Relationship Type="http://schemas.openxmlformats.org/officeDocument/2006/relationships/notesMaster" Target="/ppt/notesMasters/notesMaster1.xml" Id="Re0948f9039674ce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87d6f37b4a5495b" /><Relationship Type="http://schemas.openxmlformats.org/officeDocument/2006/relationships/notesMaster" Target="/ppt/notesMasters/notesMaster1.xml" Id="Rc894ae04c23a482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0b84d854fb64b6f" /><Relationship Type="http://schemas.openxmlformats.org/officeDocument/2006/relationships/notesMaster" Target="/ppt/notesMasters/notesMaster1.xml" Id="R4031fc05fc15447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16b8ba2291341bf" /><Relationship Type="http://schemas.openxmlformats.org/officeDocument/2006/relationships/notesMaster" Target="/ppt/notesMasters/notesMaster1.xml" Id="R2c8b9eb68d3447e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462a5e98252427f" /><Relationship Type="http://schemas.openxmlformats.org/officeDocument/2006/relationships/notesMaster" Target="/ppt/notesMasters/notesMaster1.xml" Id="Rf36d36625ad9471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来源：01访谈记录，知识管理专员和数字化负责人原话。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来源：01访谈约120人、200—300份；03后续确认收敛为约200份，项目文档暂不进入。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来源：02方案与产品知识（课堂模拟）方案思路；01访谈关于来源与权限的要求。原生可编辑流程图。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来源：01访谈旧系统接口和部署未定；02方案知识的依赖；03后续确认。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来源：01客户提出20个真实问题、不承诺90%以上准确率；02方案知识验证方法；03客户确认。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来源：03后续确认；02方案知识依赖和Demo说明；任务目标。角色安排为方案建议，需双方确认。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100da143442d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b54270eb55a46e3" /><Relationship Type="http://schemas.openxmlformats.org/officeDocument/2006/relationships/slideLayout" Target="/ppt/slideLayouts/slideLayout1.xml" Id="R6415007fa6db478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5007fa6db478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bb9c99bd043d5" /><Relationship Type="http://schemas.openxmlformats.org/officeDocument/2006/relationships/notesSlide" Target="/ppt/notesSlides/notesSlide1.xml" Id="R118ff901de58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4037f91414174" /><Relationship Type="http://schemas.openxmlformats.org/officeDocument/2006/relationships/notesSlide" Target="/ppt/notesSlides/notesSlide2.xml" Id="Rf6e3b87f254f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dfcacc9454446" /><Relationship Type="http://schemas.openxmlformats.org/officeDocument/2006/relationships/notesSlide" Target="/ppt/notesSlides/notesSlide3.xml" Id="R47b86dca5ee3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924014cbf4c4a" /><Relationship Type="http://schemas.openxmlformats.org/officeDocument/2006/relationships/notesSlide" Target="/ppt/notesSlides/notesSlide4.xml" Id="R95816f7b2cb2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6d4b9cd7a462e" /><Relationship Type="http://schemas.openxmlformats.org/officeDocument/2006/relationships/notesSlide" Target="/ppt/notesSlides/notesSlide5.xml" Id="Rf728ef95ecf7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12ff8b98e49f5" /><Relationship Type="http://schemas.openxmlformats.org/officeDocument/2006/relationships/notesSlide" Target="/ppt/notesSlides/notesSlide6.xml" Id="Rcd59e63fede7402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91358A-B561-465B-A025-2AA5A2114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76250"/>
            <a:ext cx="10953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先解决售后团队找资料的问题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DF5267-ECEC-40B4-B0FF-BC8F59442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95400"/>
            <a:ext cx="10839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资料分散、回答缺少出处、项目资料需要按权限使用。先把一个团队的关键场景跑通。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231D7B-08DD-42E6-ACA7-DB73E3249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企业AI知识助手 · 客户方案讨论稿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1E38E6-BC50-443F-8643-7465C97B1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CD6DE7-2491-4626-8B30-2346A3243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11FE20-8E0B-46D6-9CF4-C3261EA16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资料找得慢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516654-9122-47A0-ACE4-D024361F5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制度、手册与常见问题分散在知识库、共享盘等位置，新人常在群里询问。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E5457C-9690-4CD9-81FF-ED6BC907D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330076-87E0-4D56-9332-BF1CBCC10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回答要有依据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CD5B09-804C-4405-8ADA-7DBCEEECB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回答需要告诉使用者来自哪份文件。没有找到依据，就明确说没有找到。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58768E-236E-4492-B08A-46D8B2140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A4A10B-4A04-4F7C-B444-C5772C92B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资料不能串权限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1B152D-FDE0-4211-BC63-770C0949D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部分项目资料只有项目组能看。先确定身份和资料范围，再讨论接入。</a:t>
            </a:r>
          </a:p>
        </p:txBody>
      </p:sp>
    </p:spTree>
    <p:extLst>
      <p:ext uri="{BB962C8B-B14F-4D97-AF65-F5344CB8AC3E}">
        <p14:creationId xmlns:p14="http://schemas.microsoft.com/office/powerpoint/2010/main" val="167642577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E88505-BF8B-4058-B377-974E59A26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76250"/>
            <a:ext cx="10953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首期只做售后支持团队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80C2EE-7D0B-4253-A187-B982F11B0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95400"/>
            <a:ext cx="10839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采用客户后续确认的范围；全公司推广和项目文档接入留待后续讨论。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0641EC-EAF2-41C5-B2F4-529823E73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企业AI知识助手 · 客户方案讨论稿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9AE706-5AA7-4E8A-AA36-FA672DF75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D958B5-96DE-42FC-B803-985E1B9B5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约120人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6F5F33-0E6B-4ECD-AA6E-7F5A62C9B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使用对象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6FEC05-D3D8-446C-817D-BD0C2A9B4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售后支持团队先试，围绕实际查资料和答疑场景收集反馈。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A65999-2875-4F6A-BE9B-6D84C9575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约200份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159619-9614-4640-83D0-58EB0E4AD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首批资料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8EA1D1-F272-43EB-BEAC-285FFB6A3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由客户选出常用、获准使用的资料，确认负责人、版本和更新方式。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126E207-2A83-47B5-BFF0-9EF819E68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六周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6EB2F5-CF89-4D05-990F-E0DBBC62A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客户期望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23FF9E-219B-47A4-BC87-59BC41B40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希望六周左右看到内部试点效果。部署、接口和具体计划仍需共同确认。</a:t>
            </a:r>
          </a:p>
        </p:txBody>
      </p:sp>
    </p:spTree>
    <p:extLst>
      <p:ext uri="{BB962C8B-B14F-4D97-AF65-F5344CB8AC3E}">
        <p14:creationId xmlns:p14="http://schemas.microsoft.com/office/powerpoint/2010/main" val="205956222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441EAE8-31BB-4DDA-8463-84024F0C5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76250"/>
            <a:ext cx="10953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回答来自获准资料，并能回查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069F56-E08E-4BE8-B14A-901B5B4C1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95400"/>
            <a:ext cx="10839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建议的使用流程：先识别权限，再找依据，再回答。每一步都需要在试点环境验证。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E2032D-4E8F-45B7-A478-D834DA394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企业AI知识助手 · 客户方案讨论稿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130EE9-4DF2-4BFB-B352-7CB314287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E02F8D-6CED-4FDE-B1C3-9CA5562EC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0"/>
            <a:ext cx="24003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F"/>
          </a:solidFill>
          <a:ln xmlns:a="http://schemas.openxmlformats.org/drawingml/2006/main" w="14288">
            <a:solidFill>
              <a:srgbClr val="9AB5E7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D3CB3E-89D6-4A50-89D9-BDFF34963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员工提问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B626B6-8E57-4717-9E74-F78B1B8B3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86200"/>
            <a:ext cx="24003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说清要解决的问题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568BBA-E96F-4513-89A4-2926F02B3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2952750"/>
            <a:ext cx="276225" cy="2762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95AE5"/>
          </a:solidFill>
          <a:ln xmlns:a="http://schemas.openxmlformats.org/drawingml/2006/main" w="0">
            <a:solidFill>
              <a:srgbClr val="195AE5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AC0522-5D18-4158-A97B-AE0A9DF9B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667000"/>
            <a:ext cx="24003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F"/>
          </a:solidFill>
          <a:ln xmlns:a="http://schemas.openxmlformats.org/drawingml/2006/main" w="14288">
            <a:solidFill>
              <a:srgbClr val="9AB5E7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C2FE70-3D78-4CD3-8D65-EFD864C69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2895600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识别身份与权限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F2D55B-B6A1-4643-AD34-AB5EEE98E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886200"/>
            <a:ext cx="24003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先判断哪些资料可看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BA8752-7C76-423C-ADE6-6685F64A9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952750"/>
            <a:ext cx="276225" cy="2762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95AE5"/>
          </a:solidFill>
          <a:ln xmlns:a="http://schemas.openxmlformats.org/drawingml/2006/main" w="0">
            <a:solidFill>
              <a:srgbClr val="195AE5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3B58FC-4CCE-45B1-A790-0E57428DE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667000"/>
            <a:ext cx="24003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F"/>
          </a:solidFill>
          <a:ln xmlns:a="http://schemas.openxmlformats.org/drawingml/2006/main" w="14288">
            <a:solidFill>
              <a:srgbClr val="9AB5E7"/>
            </a:solidFill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C37F34-8154-4DE9-8882-550927169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895600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检索获准资料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D76DCF-CE4A-42A3-844C-A1BAC7973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886200"/>
            <a:ext cx="24003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只检索可用资料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EFA72C-CD0B-4A9F-A45A-D9D9EA5E5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2952750"/>
            <a:ext cx="276225" cy="2762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195AE5"/>
          </a:solidFill>
          <a:ln xmlns:a="http://schemas.openxmlformats.org/drawingml/2006/main" w="0">
            <a:solidFill>
              <a:srgbClr val="195AE5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AB0CB71-4FA7-4EF9-AD15-076300BB0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667000"/>
            <a:ext cx="24003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F3FF"/>
          </a:solidFill>
          <a:ln xmlns:a="http://schemas.openxmlformats.org/drawingml/2006/main" w="14288">
            <a:solidFill>
              <a:srgbClr val="9AB5E7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8BA599-7DB4-4E26-AF78-58A44846B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2895600"/>
            <a:ext cx="2114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回答并列出来源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9277EE-1450-43FE-86C8-DB9E0E4D7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886200"/>
            <a:ext cx="24003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无依据时提示未找到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5C5E9B5-51A6-48D7-B01E-45835098A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29250"/>
            <a:ext cx="10906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80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试点前，由双方IT确认资料获取、身份权限和部署方式。</a:t>
            </a:r>
          </a:p>
        </p:txBody>
      </p:sp>
    </p:spTree>
    <p:extLst>
      <p:ext uri="{BB962C8B-B14F-4D97-AF65-F5344CB8AC3E}">
        <p14:creationId xmlns:p14="http://schemas.microsoft.com/office/powerpoint/2010/main" val="166438654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A93472-9709-4E52-9D12-580FBCD65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76250"/>
            <a:ext cx="10953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能否落地，先把三个条件问清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D93DE6-113A-46E6-864B-B3A29DBF4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95400"/>
            <a:ext cx="10839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功能介绍不能代替客户侧条件确认。把问题带给对应负责人，形成可执行的准备清单。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C420E4-93B9-4187-9DB6-B34F2CCD2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企业AI知识助手 · 客户方案讨论稿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E813E0-1131-4622-90A4-08DA94DA1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36908D-BB53-4CF6-9E81-D18432B45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客户IT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A7867C-4E08-4ACD-8E9C-C850FFCC2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旧系统与材料获取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EE7A9EC-AD6C-4177-9053-5469BC111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旧知识库接口尚不明确。请提供接口文档，或确认能否导出首批获准材料。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FF94DF-0140-400F-8014-5E76EE441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信息安全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13B660-997A-42CF-A1F4-24E1EFFD3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部署与权限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91F6A4-130A-46C2-962C-370524F1C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确认允许的部署方式、身份来源和资料权限规则，作为试点环境的输入。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E15E2B-0B20-46D7-A6C0-347A372D9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资料负责人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C47629-3E92-4E03-9041-52417D4E1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文档与更新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CF242A-A541-4872-8C94-BFDA746B2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选定首批资料、确认有效版本；明确谁负责更新，以及更新后如何通知。</a:t>
            </a:r>
          </a:p>
        </p:txBody>
      </p:sp>
    </p:spTree>
    <p:extLst>
      <p:ext uri="{BB962C8B-B14F-4D97-AF65-F5344CB8AC3E}">
        <p14:creationId xmlns:p14="http://schemas.microsoft.com/office/powerpoint/2010/main" val="76841610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28212D-BF9E-43A8-B5F8-20E49FE8C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76250"/>
            <a:ext cx="10953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用20个真实问题，共同判断效果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92578F-FFA7-48DC-91CC-6A5ACB9DB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95400"/>
            <a:ext cx="10839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先确认问题与判断标准，再共同试用，逐题核对回答、来源与权限。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4F4D6C-0F71-45B5-9ED9-50C721196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企业AI知识助手 · 客户方案讨论稿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6E692E-A725-44B4-B78E-1000B5AF6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B86FC2-51A6-4A12-BE2A-4B1C3D4A9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问题与预期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8BCA34-3D7B-47D5-8F5D-99EB6CE1E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客户准备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FD9BF8-6516-4BF0-BB82-EA2A40F42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选择实际工作中会问的问题，说明什么答案可以接受，什么情况应该找人。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136661-8678-41ED-9BC8-929716766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回答与来源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44FB74-43B6-4121-8F4B-850841A40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双方逐题核对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BF654C-4D66-48E8-964F-C37409B0B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逐题核对回答与引用，</a:t>
            </a:r>
          </a:p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检查权限与无依据提示。</a:t>
            </a:r>
          </a:p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记录结果和修改意见。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E80A37-4090-471A-92AE-CF1A3797D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问题与改进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1C48AC9-083E-41EE-9ED1-67A0D9C64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形成试点结论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45495E-35E3-425E-8FA6-CC71D6FCA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记录错误及原因，改资料、规则或方案，再用同类新题检查改进是否有效。</a:t>
            </a:r>
          </a:p>
        </p:txBody>
      </p:sp>
    </p:spTree>
    <p:extLst>
      <p:ext uri="{BB962C8B-B14F-4D97-AF65-F5344CB8AC3E}">
        <p14:creationId xmlns:p14="http://schemas.microsoft.com/office/powerpoint/2010/main" val="120395393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1214B1-7E08-4780-9F8D-CC792F081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76250"/>
            <a:ext cx="10953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先确认范围，再进入试点准备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500C7C-3494-4253-ABFD-BEA6273C2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95400"/>
            <a:ext cx="10839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8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本次讨论要形成一份确认清单：做什么、谁准备、还缺什么，以及下一次共同核对的时间。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B5336AB-C46E-4EBB-ABA1-84AEE40A9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334125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企业AI知识助手 · 客户方案讨论稿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F3958E-0D53-4695-846A-24B0389E2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01290A-E5BE-47E4-B351-7AAFC24BE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客户侧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F8E27C-5F1E-4F28-AC14-405323B2D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确认需求与条件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486596-6037-477D-BA99-7426CEBAA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确认首期对象与资料；IT和信息安全补充接口、部署与权限，提供20个真实问题。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D87A86-2682-42EF-AB68-E73B68B16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方案与产品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C4BEB0-9AB4-4FE7-B8F3-19FDEC9E8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完善方案与演示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6F23D2-62D9-4AD0-A109-0C9A75083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核对能力与依赖，按需准备标注模拟数据的Demo，汇总试点需要的环境与资源。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B1ADC3-C8E9-4664-B4CC-2B4142F07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28600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195AE5"/>
                </a:solidFill>
                <a:latin typeface="PingFang SC"/>
                <a:ea typeface="PingFang SC"/>
                <a:cs typeface="PingFang SC"/>
              </a:rPr>
              <a:t>客户经理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78FA71-1A99-4D02-89AB-E5222226C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0670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122C51"/>
                </a:solidFill>
                <a:latin typeface="PingFang SC"/>
                <a:ea typeface="PingFang SC"/>
                <a:cs typeface="PingFang SC"/>
              </a:rPr>
              <a:t>组织下一次确认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62932C-8F07-4E6B-A8D7-746B7CBCC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657600"/>
            <a:ext cx="30861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共用方案与问题清单，</a:t>
            </a:r>
          </a:p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明确负责人、完成时间</a:t>
            </a:r>
          </a:p>
          <a:p xmlns:a="http://schemas.openxmlformats.org/drawingml/2006/main">
            <a:pPr>
              <a:def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defRPr>
            </a:pPr>
            <a:r>
              <a:rPr sz="1950" b="0">
                <a:solidFill>
                  <a:srgbClr val="526A89"/>
                </a:solidFill>
                <a:latin typeface="PingFang SC"/>
                <a:ea typeface="PingFang SC"/>
                <a:cs typeface="PingFang SC"/>
              </a:rPr>
              <a:t>和各项工作的接收方式。</a:t>
            </a:r>
          </a:p>
        </p:txBody>
      </p:sp>
    </p:spTree>
    <p:extLst>
      <p:ext uri="{BB962C8B-B14F-4D97-AF65-F5344CB8AC3E}">
        <p14:creationId xmlns:p14="http://schemas.microsoft.com/office/powerpoint/2010/main" val="207791209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2026-09-06T11:58:08.9600000Z</dcterms:created>
  <dcterms:modified xsi:type="dcterms:W3CDTF">2026-09-06T11:58:08.9600000Z</dcterms:modified>
</coreProperties>
</file>